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71"/>
    <p:restoredTop sz="93795"/>
  </p:normalViewPr>
  <p:slideViewPr>
    <p:cSldViewPr snapToGrid="0" snapToObjects="1">
      <p:cViewPr varScale="1">
        <p:scale>
          <a:sx n="147" d="100"/>
          <a:sy n="147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6DBDD-FFE3-FD4A-AC9D-336F40EF6910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61AA-4902-E04C-A09A-D18B2FB5B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530B52-23D6-F549-966C-133B2178B03D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2" descr="University of Tehran - Wikipedia">
            <a:extLst>
              <a:ext uri="{FF2B5EF4-FFF2-40B4-BE49-F238E27FC236}">
                <a16:creationId xmlns:a16="http://schemas.microsoft.com/office/drawing/2014/main" id="{2D34036B-10CA-F449-B970-2B224A72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19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ED1F-A0C1-2044-8652-CDC3D00E020F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1AFB5-5400-4140-9DBD-231457F7213E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8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E09D-148E-5141-AFE8-BE1BAC7D8545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2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533CC4-0A04-BC41-BB16-BD5611E69F6F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149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FC63-E450-A041-801E-424742925AB2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FADF-610F-744F-86BC-47BCD0892447}" type="datetime1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6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851-BF89-CD4F-BDA2-DB287C7AB4A6}" type="datetime1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A10E-531F-9149-B15B-9A51F9B3AAC2}" type="datetime1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1E432F-C060-4E40-BF40-65410553AD77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6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E5934-3C2D-7E47-8916-FF3951162ECD}" type="datetime1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699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35A928-14D9-094E-BEE7-A7D3D9F549D4}" type="datetime1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73C706-3535-C740-ADCB-8AC187A67F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 descr="University of Tehran - Wikipedia">
            <a:extLst>
              <a:ext uri="{FF2B5EF4-FFF2-40B4-BE49-F238E27FC236}">
                <a16:creationId xmlns:a16="http://schemas.microsoft.com/office/drawing/2014/main" id="{C8EE21CB-1DC5-684B-B65D-2ABEBFA4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91553" y="359568"/>
            <a:ext cx="905184" cy="9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2554-E0D9-B740-ACF1-6A4650F68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Efficient / long-range Transformers </a:t>
            </a:r>
            <a:br>
              <a:rPr lang="en-US" sz="1050" dirty="0">
                <a:effectLst/>
              </a:rPr>
            </a:br>
            <a:endParaRPr lang="en-US" sz="44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0DF1DA4-B9E6-D54C-AAE8-7FD9CBA386B7}"/>
              </a:ext>
            </a:extLst>
          </p:cNvPr>
          <p:cNvSpPr txBox="1">
            <a:spLocks/>
          </p:cNvSpPr>
          <p:nvPr/>
        </p:nvSpPr>
        <p:spPr>
          <a:xfrm>
            <a:off x="2774909" y="4300664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FMNLP, Fall 1401</a:t>
            </a:r>
            <a:endParaRPr lang="fa-I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Yadollah Yaghoobzadeh</a:t>
            </a:r>
          </a:p>
          <a:p>
            <a:r>
              <a:rPr lang="en-US" dirty="0">
                <a:solidFill>
                  <a:schemeClr val="tx1"/>
                </a:solidFill>
              </a:rPr>
              <a:t>University of Tehran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F149-0793-4149-AB14-BEBF4C5B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C8AA3-89C3-A04D-91D3-54078FE1A48E}"/>
              </a:ext>
            </a:extLst>
          </p:cNvPr>
          <p:cNvSpPr txBox="1"/>
          <p:nvPr/>
        </p:nvSpPr>
        <p:spPr>
          <a:xfrm>
            <a:off x="1915128" y="6268720"/>
            <a:ext cx="21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</a:t>
            </a:r>
          </a:p>
        </p:txBody>
      </p:sp>
    </p:spTree>
    <p:extLst>
      <p:ext uri="{BB962C8B-B14F-4D97-AF65-F5344CB8AC3E}">
        <p14:creationId xmlns:p14="http://schemas.microsoft.com/office/powerpoint/2010/main" val="369340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8C40F-BC10-734B-80E1-95016998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418F0-BD73-D348-834D-A087EFA3E687}"/>
              </a:ext>
            </a:extLst>
          </p:cNvPr>
          <p:cNvSpPr txBox="1"/>
          <p:nvPr/>
        </p:nvSpPr>
        <p:spPr>
          <a:xfrm>
            <a:off x="1490399" y="3013501"/>
            <a:ext cx="9987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if instead of learning the attention scores, we simply hard-code them? </a:t>
            </a:r>
            <a:endParaRPr lang="en-US" sz="2400" dirty="0">
              <a:effectLst/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956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9CC3-F320-B44F-B6D7-B299F8FA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Hard-coded 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640AC-D411-6143-A491-470EDE56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7C78-E7C9-4D40-9C34-5E594079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65" y="5410946"/>
            <a:ext cx="8295217" cy="12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9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9CC3-F320-B44F-B6D7-B299F8FA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Hard-coded 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640AC-D411-6143-A491-470EDE56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7C78-E7C9-4D40-9C34-5E594079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65" y="5410946"/>
            <a:ext cx="8295217" cy="124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2EA79-1BA2-0649-927D-08EA2F39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87" y="3643266"/>
            <a:ext cx="1391422" cy="14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9CC3-F320-B44F-B6D7-B299F8FA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Hard-coded 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640AC-D411-6143-A491-470EDE56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7C78-E7C9-4D40-9C34-5E594079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65" y="5410946"/>
            <a:ext cx="8295217" cy="124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2EA79-1BA2-0649-927D-08EA2F39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87" y="3643266"/>
            <a:ext cx="1391422" cy="148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206EF-CE2F-EE47-87F5-537C040EE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23" y="2364988"/>
            <a:ext cx="3875859" cy="9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3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9CC3-F320-B44F-B6D7-B299F8FA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Hard-coded 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640AC-D411-6143-A491-470EDE56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7C78-E7C9-4D40-9C34-5E594079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65" y="5410946"/>
            <a:ext cx="8295217" cy="124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6BAE4-0786-6845-92CE-ACCEB53F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2" y="2037209"/>
            <a:ext cx="4121049" cy="31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15B51-5F43-F945-9175-5A864E4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096E1-5B7E-7240-B86F-D1D49657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05" y="0"/>
            <a:ext cx="6354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E942-EBEE-5E41-A13A-5B261B7A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you need self-attention?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CF342-19AF-7E4E-AFA3-034FB46D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3D1D4-9A30-5443-8831-AA5B3593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171700"/>
            <a:ext cx="329489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3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E942-EBEE-5E41-A13A-5B261B7A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you need self-attention?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CF342-19AF-7E4E-AFA3-034FB46D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3D1D4-9A30-5443-8831-AA5B3593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171700"/>
            <a:ext cx="3294896" cy="410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22BC2-8608-374F-88F4-524133D5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987486"/>
            <a:ext cx="6847291" cy="42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6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F7B1-482C-5045-B86A-2464F01E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54E-3BE3-F943-AF93-340A7774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Batch-size increase: hard-coding self-attention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and reducing cross attention heads allows us to use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27%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more tokens per batch </a:t>
            </a:r>
          </a:p>
          <a:p>
            <a:r>
              <a:rPr lang="en-US" sz="1800" dirty="0">
                <a:latin typeface="HelveticaNeue" panose="02000503000000020004" pitchFamily="2" charset="0"/>
              </a:rPr>
              <a:t>Decoding speed (sentences/sec) increase by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30.2% </a:t>
            </a:r>
            <a:r>
              <a:rPr lang="en-US" sz="1800" b="0" dirty="0">
                <a:effectLst/>
                <a:latin typeface="HelveticaNeue" panose="02000503000000020004" pitchFamily="2" charset="0"/>
              </a:rPr>
              <a:t>over the baseline Transformer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2135-8565-7544-89A5-8220424F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5205E-989D-2440-8331-C43C47D7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36" y="3746500"/>
            <a:ext cx="6705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B27C-E082-5C49-A989-BAAC14C7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Attention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1BA2-3322-6F43-8AC4-DDFEA69E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Position-based sparse attention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2D6D2-C9BE-DC4F-AD9B-C54CC587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46B8E-2482-C843-A4EE-076AB541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37" y="3221038"/>
            <a:ext cx="212090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F4F7D-251E-5143-A4B0-3E40DADB83D8}"/>
              </a:ext>
            </a:extLst>
          </p:cNvPr>
          <p:cNvSpPr txBox="1"/>
          <p:nvPr/>
        </p:nvSpPr>
        <p:spPr>
          <a:xfrm>
            <a:off x="4555364" y="3977372"/>
            <a:ext cx="491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Each token only attends to previous K tokens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3EA8C-E602-6E4E-9EA1-CB00BFD74B93}"/>
              </a:ext>
            </a:extLst>
          </p:cNvPr>
          <p:cNvSpPr txBox="1"/>
          <p:nvPr/>
        </p:nvSpPr>
        <p:spPr>
          <a:xfrm>
            <a:off x="1505394" y="5991909"/>
            <a:ext cx="609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Pic screenshot from: https://</a:t>
            </a:r>
            <a:r>
              <a:rPr lang="en-US" sz="1800" dirty="0" err="1">
                <a:effectLst/>
                <a:latin typeface="HelveticaNeue" panose="02000503000000020004" pitchFamily="2" charset="0"/>
              </a:rPr>
              <a:t>arxiv.org</a:t>
            </a:r>
            <a:r>
              <a:rPr lang="en-US" sz="1800" dirty="0">
                <a:effectLst/>
                <a:latin typeface="HelveticaNeue" panose="02000503000000020004" pitchFamily="2" charset="0"/>
              </a:rPr>
              <a:t>/pdf/2003.05997.pdf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5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F90E-11DC-7F46-AD9C-9DAF6765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complexity of self-attention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D07F6-E841-834C-8BB4-3C18ECE0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E27C7-DDBD-594C-B194-3B4D0EC9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66" y="1729386"/>
            <a:ext cx="7374467" cy="44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5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BFDC-85DC-7343-9811-0EB67AC6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Longformer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859A-00A8-434B-94F2-96CC29FDE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Try other types of fixed attention patterns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4E7FC-2BC0-014E-95E7-C656ED19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FCBD-FBAD-4144-89E3-0EEA5361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3594101"/>
            <a:ext cx="9626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BFDC-85DC-7343-9811-0EB67AC6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859A-00A8-434B-94F2-96CC29FDE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HelveticaNeue" panose="02000503000000020004" pitchFamily="2" charset="0"/>
              </a:rPr>
              <a:t>Main idea: produce a low-rank approximation of the attention matrix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4E7FC-2BC0-014E-95E7-C656ED19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B9C36-1D20-3E41-9ECA-C6BE84BD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25" y="3377166"/>
            <a:ext cx="4984750" cy="27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7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ACDC-9F74-D34F-81A6-1A68AF79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Linformer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86999-D9A6-8941-9B2B-B330310B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A3433-B338-D147-8FFA-8F0A5F05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617093"/>
            <a:ext cx="10071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67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C565-F066-C44B-8ED2-ADCEF199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effective in BERT-like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1D881-A994-254A-AD25-40F7800D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C1D84-E62B-8543-BFC1-6A261C2C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286893"/>
            <a:ext cx="9385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8D8D5-7858-6849-A658-79C0D573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14B37-AD0C-E74F-934E-104CE898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349250"/>
            <a:ext cx="7327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8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8D5E9-570C-A543-8DC8-C47A8FCE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2F016-6081-CF49-9F6D-48F92656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89112"/>
            <a:ext cx="6477000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9C5746-F4DC-7A44-B3DD-6425FBD9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747712"/>
            <a:ext cx="5715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E8963-3D00-C64F-A0B7-D0E776C9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9B7CD-076E-1048-926B-4E3F41FF235B}"/>
              </a:ext>
            </a:extLst>
          </p:cNvPr>
          <p:cNvSpPr txBox="1"/>
          <p:nvPr/>
        </p:nvSpPr>
        <p:spPr>
          <a:xfrm>
            <a:off x="1771650" y="1714500"/>
            <a:ext cx="3748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effectLst/>
              </a:rPr>
              <a:t>What about </a:t>
            </a:r>
            <a:r>
              <a:rPr lang="en-US" sz="1800" b="0" i="1" dirty="0">
                <a:effectLst/>
              </a:rPr>
              <a:t>content-based </a:t>
            </a:r>
            <a:r>
              <a:rPr lang="en-US" sz="1800" b="0" dirty="0">
                <a:effectLst/>
              </a:rPr>
              <a:t>sparsity?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ADA66-4672-964C-89D2-E383A728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63" y="2360831"/>
            <a:ext cx="9385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7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B62C-7BF6-4B41-B3A1-C6793B90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Transformer (RT)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C021-7645-2846-BCEA-611C05E2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Content-based sparse attention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128C5-6813-1F4E-A512-7AA7CC96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60979-7849-D540-9247-5AE72E4E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3" y="3429000"/>
            <a:ext cx="2197100" cy="223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07DAC-A44D-EF4B-85A8-6FB0D78C220B}"/>
              </a:ext>
            </a:extLst>
          </p:cNvPr>
          <p:cNvSpPr txBox="1"/>
          <p:nvPr/>
        </p:nvSpPr>
        <p:spPr>
          <a:xfrm>
            <a:off x="4157663" y="4076700"/>
            <a:ext cx="502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Tokens are assigned to different clusters</a:t>
            </a:r>
            <a:br>
              <a:rPr lang="en-US" sz="1800" dirty="0">
                <a:effectLst/>
                <a:latin typeface="HelveticaNeue" panose="02000503000000020004" pitchFamily="2" charset="0"/>
              </a:rPr>
            </a:br>
            <a:r>
              <a:rPr lang="en-US" sz="1800" dirty="0">
                <a:effectLst/>
                <a:latin typeface="HelveticaNeue" panose="02000503000000020004" pitchFamily="2" charset="0"/>
              </a:rPr>
              <a:t>Attention is performed only within each cluster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CEF24-CAE0-7744-86CF-0BB67EAE406D}"/>
              </a:ext>
            </a:extLst>
          </p:cNvPr>
          <p:cNvSpPr txBox="1"/>
          <p:nvPr/>
        </p:nvSpPr>
        <p:spPr>
          <a:xfrm>
            <a:off x="1671637" y="6009362"/>
            <a:ext cx="4824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HelveticaNeue" panose="02000503000000020004" pitchFamily="2" charset="0"/>
              </a:rPr>
              <a:t>Pic screenshot from: https://</a:t>
            </a:r>
            <a:r>
              <a:rPr lang="en-US" sz="1400" dirty="0" err="1">
                <a:effectLst/>
                <a:latin typeface="HelveticaNeue" panose="02000503000000020004" pitchFamily="2" charset="0"/>
              </a:rPr>
              <a:t>arxiv.org</a:t>
            </a:r>
            <a:r>
              <a:rPr lang="en-US" sz="1400" dirty="0">
                <a:effectLst/>
                <a:latin typeface="HelveticaNeue" panose="02000503000000020004" pitchFamily="2" charset="0"/>
              </a:rPr>
              <a:t>/pdf/2003.05997.pdf 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94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9EEE1-7335-0448-8525-14933FAE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E2E93-D955-8C44-994F-84261B5B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1447800"/>
            <a:ext cx="4089400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38181-D041-2B43-B275-B6AC51E6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36" y="2660650"/>
            <a:ext cx="2641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9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54009-4472-6541-9176-04E8F116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94460-3791-5A43-877D-3334344D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14500"/>
            <a:ext cx="9563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1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E718-6D57-1A46-A844-A07D3E76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LMs are slow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1A95-C049-CD48-B12D-4C63A7DF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3D483-8BEE-674A-A636-A935CB20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892300"/>
            <a:ext cx="6972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3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D31B8-7905-CE4F-9DDC-BFE04A3D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225F1-1682-E845-96FF-CFCF1F95C0E8}"/>
              </a:ext>
            </a:extLst>
          </p:cNvPr>
          <p:cNvSpPr txBox="1"/>
          <p:nvPr/>
        </p:nvSpPr>
        <p:spPr>
          <a:xfrm>
            <a:off x="2800352" y="2644170"/>
            <a:ext cx="5200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effectLst/>
                <a:latin typeface="Helvetica" pitchFamily="2" charset="0"/>
              </a:rPr>
              <a:t>What do these models do with these longer contexts? </a:t>
            </a:r>
            <a:endParaRPr lang="en-US" sz="3200" dirty="0">
              <a:effectLst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598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510C8-F36D-8140-BFB9-D28DE486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399BC-5CB3-1648-B987-1B4D1B5C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2647950"/>
            <a:ext cx="5880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0A8-1F7C-C84A-967C-5A087099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longer context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3AA6-1348-714E-86E3-1D601F4A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Target tokens sampled from PG-19 validation set 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  <a:latin typeface="HelveticaNeue" panose="02000503000000020004" pitchFamily="2" charset="0"/>
              </a:rPr>
              <a:t>Compute perplexity of target tokens preceded by prefix of various lengths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DDD27-D651-A14B-AE32-CF5092BA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DEBB4-A796-7B4B-AF8B-AEA56A40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3426965"/>
            <a:ext cx="6872288" cy="24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8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0A8-1F7C-C84A-967C-5A087099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longer context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3AA6-1348-714E-86E3-1D601F4A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HelveticaNeue" panose="02000503000000020004" pitchFamily="2" charset="0"/>
              </a:rPr>
              <a:t>Fictional </a:t>
            </a:r>
            <a:r>
              <a:rPr lang="en-US" sz="1800" dirty="0">
                <a:effectLst/>
                <a:latin typeface="HelveticaNeue" panose="02000503000000020004" pitchFamily="2" charset="0"/>
              </a:rPr>
              <a:t>vs.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non-fictional </a:t>
            </a:r>
            <a:endParaRPr lang="en-US" sz="1600" dirty="0">
              <a:effectLst/>
            </a:endParaRPr>
          </a:p>
          <a:p>
            <a:r>
              <a:rPr lang="en-US" sz="1800" b="1" dirty="0">
                <a:effectLst/>
                <a:latin typeface="HelveticaNeue" panose="02000503000000020004" pitchFamily="2" charset="0"/>
              </a:rPr>
              <a:t>Continuous </a:t>
            </a:r>
            <a:r>
              <a:rPr lang="en-US" sz="1800" dirty="0">
                <a:effectLst/>
                <a:latin typeface="HelveticaNeue" panose="02000503000000020004" pitchFamily="2" charset="0"/>
              </a:rPr>
              <a:t>vs. </a:t>
            </a:r>
            <a:r>
              <a:rPr lang="en-US" sz="1800" b="1" dirty="0">
                <a:effectLst/>
                <a:latin typeface="HelveticaNeue" panose="02000503000000020004" pitchFamily="2" charset="0"/>
              </a:rPr>
              <a:t>discontinuous </a:t>
            </a:r>
            <a:endParaRPr lang="en-US" sz="16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DDD27-D651-A14B-AE32-CF5092BA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DCACC-492E-F845-B976-FE1FFF81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3306607"/>
            <a:ext cx="5676901" cy="33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93EF-F351-3A42-95BF-71012B1A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perturbation of longer context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F684-1BE1-8B46-9C3F-78C6C7B8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Fixed context size, perturb distant context </a:t>
            </a:r>
          </a:p>
          <a:p>
            <a:endParaRPr lang="en-US" sz="1800" dirty="0">
              <a:latin typeface="HelveticaNeue" panose="02000503000000020004" pitchFamily="2" charset="0"/>
            </a:endParaRPr>
          </a:p>
          <a:p>
            <a:endParaRPr lang="en-US" sz="1800" dirty="0">
              <a:effectLst/>
              <a:latin typeface="HelveticaNeue" panose="02000503000000020004" pitchFamily="2" charset="0"/>
            </a:endParaRPr>
          </a:p>
          <a:p>
            <a:endParaRPr lang="en-US" sz="1800" dirty="0">
              <a:latin typeface="HelveticaNeue" panose="02000503000000020004" pitchFamily="2" charset="0"/>
            </a:endParaRPr>
          </a:p>
          <a:p>
            <a:endParaRPr lang="en-US" sz="1800" dirty="0">
              <a:effectLst/>
              <a:latin typeface="HelveticaNeue" panose="02000503000000020004" pitchFamily="2" charset="0"/>
            </a:endParaRPr>
          </a:p>
          <a:p>
            <a:r>
              <a:rPr lang="en-US" sz="1800" dirty="0">
                <a:latin typeface="HelveticaNeue" panose="02000503000000020004" pitchFamily="2" charset="0"/>
              </a:rPr>
              <a:t>T</a:t>
            </a:r>
            <a:r>
              <a:rPr lang="en-US" sz="1800" dirty="0">
                <a:effectLst/>
                <a:latin typeface="HelveticaNeue" panose="02000503000000020004" pitchFamily="2" charset="0"/>
              </a:rPr>
              <a:t>ypes of perturbation </a:t>
            </a:r>
            <a:endParaRPr lang="en-US" dirty="0"/>
          </a:p>
          <a:p>
            <a:pPr lvl="1"/>
            <a:r>
              <a:rPr lang="en-US" sz="1800" dirty="0">
                <a:effectLst/>
                <a:latin typeface="HelveticaNeue" panose="02000503000000020004" pitchFamily="2" charset="0"/>
              </a:rPr>
              <a:t>Shuffling</a:t>
            </a:r>
          </a:p>
          <a:p>
            <a:pPr lvl="1"/>
            <a:r>
              <a:rPr lang="en-US" sz="1800" dirty="0">
                <a:effectLst/>
                <a:latin typeface="HelveticaNeue" panose="02000503000000020004" pitchFamily="2" charset="0"/>
              </a:rPr>
              <a:t>Random replacement </a:t>
            </a:r>
          </a:p>
          <a:p>
            <a:pPr lvl="1"/>
            <a:r>
              <a:rPr lang="en-US" sz="1800" dirty="0">
                <a:effectLst/>
                <a:latin typeface="HelveticaNeue" panose="02000503000000020004" pitchFamily="2" charset="0"/>
              </a:rPr>
              <a:t>Specific token dropout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6D32-2A96-A449-97C8-9E7B8D1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87562-FDAA-7248-B261-F86D2E8D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87" y="2863850"/>
            <a:ext cx="5270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7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93EF-F351-3A42-95BF-71012B1A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perturbation of longer context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F684-1BE1-8B46-9C3F-78C6C7B80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614363"/>
          </a:xfrm>
        </p:spPr>
        <p:txBody>
          <a:bodyPr/>
          <a:lstStyle/>
          <a:p>
            <a:r>
              <a:rPr lang="en-US" sz="1800" dirty="0">
                <a:effectLst/>
                <a:latin typeface="HelveticaNeue" panose="02000503000000020004" pitchFamily="2" charset="0"/>
              </a:rPr>
              <a:t>Evaluate over all target tokens </a:t>
            </a:r>
            <a:endParaRPr lang="en-US" sz="1600" dirty="0"/>
          </a:p>
          <a:p>
            <a:endParaRPr lang="en-US" sz="1800" dirty="0">
              <a:latin typeface="HelveticaNeue" panose="02000503000000020004" pitchFamily="2" charset="0"/>
            </a:endParaRPr>
          </a:p>
          <a:p>
            <a:endParaRPr lang="en-US" sz="1800" dirty="0">
              <a:effectLst/>
              <a:latin typeface="HelveticaNeue" panose="02000503000000020004" pitchFamily="2" charset="0"/>
            </a:endParaRPr>
          </a:p>
          <a:p>
            <a:endParaRPr lang="en-US" sz="1800" dirty="0">
              <a:latin typeface="HelveticaNeue" panose="02000503000000020004" pitchFamily="2" charset="0"/>
            </a:endParaRPr>
          </a:p>
          <a:p>
            <a:endParaRPr lang="en-US" sz="1800" dirty="0">
              <a:effectLst/>
              <a:latin typeface="Helvetica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6D32-2A96-A449-97C8-9E7B8D1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795B-C835-8E4C-B7AC-2D961636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3022771"/>
            <a:ext cx="6738938" cy="33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898C-7DC3-1442-A48D-50702E0B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7736F-3AF1-E746-A23D-9370CB3C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CCB14-4442-9D46-9875-CD9AB0457BBC}"/>
              </a:ext>
            </a:extLst>
          </p:cNvPr>
          <p:cNvSpPr txBox="1"/>
          <p:nvPr/>
        </p:nvSpPr>
        <p:spPr>
          <a:xfrm>
            <a:off x="2577872" y="3203476"/>
            <a:ext cx="6266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effectLst/>
                <a:latin typeface="Helvetica" pitchFamily="2" charset="0"/>
              </a:rPr>
              <a:t>While these LMs can </a:t>
            </a:r>
            <a:r>
              <a:rPr lang="en-US" sz="2800" b="0" i="1" dirty="0">
                <a:effectLst/>
                <a:latin typeface="Helvetica" pitchFamily="2" charset="0"/>
              </a:rPr>
              <a:t>computationally </a:t>
            </a:r>
            <a:r>
              <a:rPr lang="en-US" sz="2800" b="0" dirty="0">
                <a:effectLst/>
                <a:latin typeface="Helvetica" pitchFamily="2" charset="0"/>
              </a:rPr>
              <a:t>handle long contexts, they have a long way to go before they can take advantage of the information within these contexts! </a:t>
            </a:r>
            <a:endParaRPr lang="en-US" sz="2800" dirty="0">
              <a:effectLst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343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0765-B3CF-BB43-9750-D822F569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175"/>
          </a:xfrm>
        </p:spPr>
        <p:txBody>
          <a:bodyPr/>
          <a:lstStyle/>
          <a:p>
            <a:r>
              <a:rPr lang="en-US" dirty="0"/>
              <a:t>Designing more efficient self-attention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0493D-AD7E-2A49-85A9-EA6ABE34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C9C94-1989-104E-80ED-E95AC221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74" y="1537975"/>
            <a:ext cx="6601052" cy="51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0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C346-7A13-A644-AC01-CBA96E71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1559-9A87-404F-A70D-667AB136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F4EC-0AC0-D943-B1E5-87B49DE7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4577039"/>
            <a:ext cx="8593667" cy="18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C346-7A13-A644-AC01-CBA96E71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1559-9A87-404F-A70D-667AB136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F4EC-0AC0-D943-B1E5-87B49DE7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4577039"/>
            <a:ext cx="8593667" cy="187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8A82C-C8DA-554D-B9C4-3A03A27A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11" y="3496544"/>
            <a:ext cx="7826289" cy="10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C346-7A13-A644-AC01-CBA96E71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1559-9A87-404F-A70D-667AB136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F4EC-0AC0-D943-B1E5-87B49DE7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4577039"/>
            <a:ext cx="8593667" cy="1876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921B-2C26-3940-A23A-6061E62B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87" y="2986879"/>
            <a:ext cx="7015692" cy="13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3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C346-7A13-A644-AC01-CBA96E71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1559-9A87-404F-A70D-667AB136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F4EC-0AC0-D943-B1E5-87B49DE7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4577039"/>
            <a:ext cx="8593667" cy="1876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90FD3-9ABD-AB43-ACCC-A397F133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42" y="2960886"/>
            <a:ext cx="9128125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4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C346-7A13-A644-AC01-CBA96E71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1559-9A87-404F-A70D-667AB136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C706-3535-C740-ADCB-8AC187A67FA9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F4EC-0AC0-D943-B1E5-87B49DE7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4577039"/>
            <a:ext cx="8593667" cy="1876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921B-2C26-3940-A23A-6061E62B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87" y="2986879"/>
            <a:ext cx="7015692" cy="1325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B2C78-5DDA-4E43-8F9C-94C876EC3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49" y="2262336"/>
            <a:ext cx="7015692" cy="4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600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193DA2F-ABF1-EE46-B93A-8138CE30D4B0}" vid="{A9322BE1-0066-E641-8B2F-9B2BDE4804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4118</TotalTime>
  <Words>355</Words>
  <Application>Microsoft Macintosh PowerPoint</Application>
  <PresentationFormat>Widescreen</PresentationFormat>
  <Paragraphs>97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Franklin Gothic Book</vt:lpstr>
      <vt:lpstr>Helvetica</vt:lpstr>
      <vt:lpstr>HelveticaNeue</vt:lpstr>
      <vt:lpstr>Theme1</vt:lpstr>
      <vt:lpstr>Efficient / long-range Transformers  </vt:lpstr>
      <vt:lpstr>Quadratic complexity of self-attention  </vt:lpstr>
      <vt:lpstr>Transformer LMs are slow  </vt:lpstr>
      <vt:lpstr>Designing more efficient 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Hard-coded self-attention</vt:lpstr>
      <vt:lpstr>Hard-coded self-attention</vt:lpstr>
      <vt:lpstr>Hard-coded self-attention</vt:lpstr>
      <vt:lpstr>Hard-coded self-attention</vt:lpstr>
      <vt:lpstr>PowerPoint Presentation</vt:lpstr>
      <vt:lpstr>how much do you need self-attention?  </vt:lpstr>
      <vt:lpstr>how much do you need self-attention?  </vt:lpstr>
      <vt:lpstr>Efficiency improvements</vt:lpstr>
      <vt:lpstr>Local Attention  </vt:lpstr>
      <vt:lpstr>Longformer</vt:lpstr>
      <vt:lpstr>Linformer</vt:lpstr>
      <vt:lpstr>Linformer results</vt:lpstr>
      <vt:lpstr>Also effective in BERT-like models</vt:lpstr>
      <vt:lpstr>PowerPoint Presentation</vt:lpstr>
      <vt:lpstr>PowerPoint Presentation</vt:lpstr>
      <vt:lpstr>PowerPoint Presentation</vt:lpstr>
      <vt:lpstr>Routing Transformer (RT)  </vt:lpstr>
      <vt:lpstr>PowerPoint Presentation</vt:lpstr>
      <vt:lpstr>PowerPoint Presentation</vt:lpstr>
      <vt:lpstr>PowerPoint Presentation</vt:lpstr>
      <vt:lpstr>PowerPoint Presentation</vt:lpstr>
      <vt:lpstr>The effect of longer context  </vt:lpstr>
      <vt:lpstr>The effect of longer context  </vt:lpstr>
      <vt:lpstr>The perturbation of longer context  </vt:lpstr>
      <vt:lpstr>The perturbation of longer context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Generalization and memorization</dc:title>
  <dc:creator>Yadollah Yaghoobzadeh</dc:creator>
  <cp:lastModifiedBy>Yadollah Yaghoobzadeh</cp:lastModifiedBy>
  <cp:revision>62</cp:revision>
  <dcterms:created xsi:type="dcterms:W3CDTF">2021-11-07T12:34:33Z</dcterms:created>
  <dcterms:modified xsi:type="dcterms:W3CDTF">2022-12-03T10:07:36Z</dcterms:modified>
</cp:coreProperties>
</file>